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72" r:id="rId3"/>
    <p:sldId id="273" r:id="rId4"/>
    <p:sldId id="274" r:id="rId5"/>
    <p:sldId id="276" r:id="rId6"/>
    <p:sldId id="277" r:id="rId7"/>
    <p:sldId id="278" r:id="rId8"/>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94660"/>
  </p:normalViewPr>
  <p:slideViewPr>
    <p:cSldViewPr>
      <p:cViewPr varScale="1">
        <p:scale>
          <a:sx n="54" d="100"/>
          <a:sy n="54" d="100"/>
        </p:scale>
        <p:origin x="691" y="7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solidFill>
            <a:srgbClr val="0F0F0F"/>
          </a:solidFill>
        </p:spPr>
        <p:txBody>
          <a:bodyPr wrap="square" lIns="0" tIns="0" rIns="0" bIns="0" rtlCol="0"/>
          <a:lstStyle/>
          <a:p>
            <a:endParaRPr/>
          </a:p>
        </p:txBody>
      </p:sp>
      <p:sp>
        <p:nvSpPr>
          <p:cNvPr id="2" name="Holder 2"/>
          <p:cNvSpPr>
            <a:spLocks noGrp="1"/>
          </p:cNvSpPr>
          <p:nvPr>
            <p:ph type="ctrTitle"/>
          </p:nvPr>
        </p:nvSpPr>
        <p:spPr>
          <a:xfrm>
            <a:off x="1372140" y="4175762"/>
            <a:ext cx="15543719" cy="787400"/>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2/6/2022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200" b="1" i="0">
                <a:solidFill>
                  <a:srgbClr val="FEFFFD"/>
                </a:solidFill>
                <a:latin typeface="Roboto"/>
                <a:cs typeface="Roboto"/>
              </a:defRPr>
            </a:lvl1pPr>
          </a:lstStyle>
          <a:p>
            <a:endParaRPr/>
          </a:p>
        </p:txBody>
      </p:sp>
      <p:sp>
        <p:nvSpPr>
          <p:cNvPr id="3" name="Holder 3"/>
          <p:cNvSpPr>
            <a:spLocks noGrp="1"/>
          </p:cNvSpPr>
          <p:nvPr>
            <p:ph type="body" idx="1"/>
          </p:nvPr>
        </p:nvSpPr>
        <p:spPr/>
        <p:txBody>
          <a:bodyPr lIns="0" tIns="0" rIns="0" bIns="0"/>
          <a:lstStyle>
            <a:lvl1pPr>
              <a:defRPr sz="7200" b="1" i="0">
                <a:solidFill>
                  <a:srgbClr val="0F0F0F"/>
                </a:solidFill>
                <a:latin typeface="Roboto"/>
                <a:cs typeface="Roboto"/>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2/6/2022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200" b="1" i="0">
                <a:solidFill>
                  <a:srgbClr val="FEFFFD"/>
                </a:solidFill>
                <a:latin typeface="Roboto"/>
                <a:cs typeface="Roboto"/>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2/6/2022</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prstGeom prst="rect">
            <a:avLst/>
          </a:prstGeom>
          <a:blipFill>
            <a:blip r:embed="rId2" cstate="print"/>
            <a:stretch>
              <a:fillRect/>
            </a:stretch>
          </a:blip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7200" b="1" i="0">
                <a:solidFill>
                  <a:srgbClr val="FEFFFD"/>
                </a:solidFill>
                <a:latin typeface="Roboto"/>
                <a:cs typeface="Roboto"/>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2/6/2022</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2/6/2022</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5498436" y="3978290"/>
            <a:ext cx="7291127" cy="2218054"/>
          </a:xfrm>
          <a:prstGeom prst="rect">
            <a:avLst/>
          </a:prstGeom>
        </p:spPr>
        <p:txBody>
          <a:bodyPr wrap="square" lIns="0" tIns="0" rIns="0" bIns="0">
            <a:spAutoFit/>
          </a:bodyPr>
          <a:lstStyle>
            <a:lvl1pPr>
              <a:defRPr sz="7200" b="1" i="0">
                <a:solidFill>
                  <a:srgbClr val="FEFFFD"/>
                </a:solidFill>
                <a:latin typeface="Roboto"/>
                <a:cs typeface="Roboto"/>
              </a:defRPr>
            </a:lvl1pPr>
          </a:lstStyle>
          <a:p>
            <a:endParaRPr/>
          </a:p>
        </p:txBody>
      </p:sp>
      <p:sp>
        <p:nvSpPr>
          <p:cNvPr id="3" name="Holder 3"/>
          <p:cNvSpPr>
            <a:spLocks noGrp="1"/>
          </p:cNvSpPr>
          <p:nvPr>
            <p:ph type="body" idx="1"/>
          </p:nvPr>
        </p:nvSpPr>
        <p:spPr>
          <a:xfrm>
            <a:off x="1549166" y="2300231"/>
            <a:ext cx="15189666" cy="2218054"/>
          </a:xfrm>
          <a:prstGeom prst="rect">
            <a:avLst/>
          </a:prstGeom>
        </p:spPr>
        <p:txBody>
          <a:bodyPr wrap="square" lIns="0" tIns="0" rIns="0" bIns="0">
            <a:spAutoFit/>
          </a:bodyPr>
          <a:lstStyle>
            <a:lvl1pPr>
              <a:defRPr sz="7200" b="1" i="0">
                <a:solidFill>
                  <a:srgbClr val="0F0F0F"/>
                </a:solidFill>
                <a:latin typeface="Roboto"/>
                <a:cs typeface="Roboto"/>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2/6/2022</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190500"/>
            <a:ext cx="18288000" cy="10287000"/>
          </a:xfrm>
          <a:prstGeom prst="rect">
            <a:avLst/>
          </a:prstGeom>
          <a:blipFill>
            <a:blip r:embed="rId2" cstate="print"/>
            <a:stretch>
              <a:fillRect/>
            </a:stretch>
          </a:blipFill>
        </p:spPr>
        <p:txBody>
          <a:bodyPr wrap="square" lIns="0" tIns="0" rIns="0" bIns="0" rtlCol="0"/>
          <a:lstStyle/>
          <a:p>
            <a:endParaRPr dirty="0"/>
          </a:p>
        </p:txBody>
      </p:sp>
      <p:sp>
        <p:nvSpPr>
          <p:cNvPr id="5" name="object 5"/>
          <p:cNvSpPr txBox="1"/>
          <p:nvPr/>
        </p:nvSpPr>
        <p:spPr>
          <a:xfrm>
            <a:off x="1016000" y="2091661"/>
            <a:ext cx="8813800" cy="2653932"/>
          </a:xfrm>
          <a:prstGeom prst="rect">
            <a:avLst/>
          </a:prstGeom>
        </p:spPr>
        <p:txBody>
          <a:bodyPr vert="horz" wrap="square" lIns="0" tIns="67945" rIns="0" bIns="0" rtlCol="0">
            <a:spAutoFit/>
          </a:bodyPr>
          <a:lstStyle/>
          <a:p>
            <a:pPr marL="12700">
              <a:lnSpc>
                <a:spcPct val="100000"/>
              </a:lnSpc>
              <a:spcBef>
                <a:spcPts val="535"/>
              </a:spcBef>
            </a:pPr>
            <a:r>
              <a:rPr lang="en-US" sz="8000" spc="-185" dirty="0">
                <a:solidFill>
                  <a:srgbClr val="FEFFFD"/>
                </a:solidFill>
                <a:latin typeface="Algerian" panose="04020705040A02060702" pitchFamily="82" charset="0"/>
                <a:cs typeface="Verdana"/>
              </a:rPr>
              <a:t>      </a:t>
            </a:r>
            <a:r>
              <a:rPr lang="en-US" sz="8800" spc="-185" dirty="0">
                <a:solidFill>
                  <a:srgbClr val="FEFFFD"/>
                </a:solidFill>
                <a:latin typeface="Algerian" panose="04020705040A02060702" pitchFamily="82" charset="0"/>
                <a:cs typeface="Verdana"/>
              </a:rPr>
              <a:t>O</a:t>
            </a:r>
            <a:r>
              <a:rPr lang="en-US" sz="8000" spc="-185" dirty="0">
                <a:solidFill>
                  <a:srgbClr val="FEFFFD"/>
                </a:solidFill>
                <a:latin typeface="Algerian" panose="04020705040A02060702" pitchFamily="82" charset="0"/>
                <a:cs typeface="Verdana"/>
              </a:rPr>
              <a:t>N  DEMAND    SECURITY SYSTEM</a:t>
            </a:r>
            <a:endParaRPr sz="8000" dirty="0">
              <a:latin typeface="Algerian" panose="04020705040A02060702" pitchFamily="82" charset="0"/>
              <a:cs typeface="Verdana"/>
            </a:endParaRPr>
          </a:p>
        </p:txBody>
      </p:sp>
      <p:sp>
        <p:nvSpPr>
          <p:cNvPr id="3" name="Title 2">
            <a:extLst>
              <a:ext uri="{FF2B5EF4-FFF2-40B4-BE49-F238E27FC236}">
                <a16:creationId xmlns:a16="http://schemas.microsoft.com/office/drawing/2014/main" id="{0EA9D9B1-460B-4E32-9BD8-100E429AA68D}"/>
              </a:ext>
            </a:extLst>
          </p:cNvPr>
          <p:cNvSpPr>
            <a:spLocks noGrp="1"/>
          </p:cNvSpPr>
          <p:nvPr>
            <p:ph type="ctrTitle"/>
          </p:nvPr>
        </p:nvSpPr>
        <p:spPr>
          <a:xfrm>
            <a:off x="609601" y="2091661"/>
            <a:ext cx="12649200" cy="2653932"/>
          </a:xfrm>
        </p:spPr>
        <p:txBody>
          <a:bodyPr/>
          <a:lstStyle/>
          <a:p>
            <a:br>
              <a:rPr lang="en-US" dirty="0"/>
            </a:br>
            <a:endParaRPr lang="en-US" dirty="0"/>
          </a:p>
        </p:txBody>
      </p:sp>
      <p:sp>
        <p:nvSpPr>
          <p:cNvPr id="6" name="Subtitle 5">
            <a:extLst>
              <a:ext uri="{FF2B5EF4-FFF2-40B4-BE49-F238E27FC236}">
                <a16:creationId xmlns:a16="http://schemas.microsoft.com/office/drawing/2014/main" id="{11FA04C0-0E92-496A-AE25-E78145961B03}"/>
              </a:ext>
            </a:extLst>
          </p:cNvPr>
          <p:cNvSpPr>
            <a:spLocks noGrp="1"/>
          </p:cNvSpPr>
          <p:nvPr>
            <p:ph type="subTitle" idx="4"/>
          </p:nvPr>
        </p:nvSpPr>
        <p:spPr>
          <a:xfrm>
            <a:off x="838200" y="4914900"/>
            <a:ext cx="14706600" cy="3693319"/>
          </a:xfrm>
        </p:spPr>
        <p:txBody>
          <a:bodyPr/>
          <a:lstStyle/>
          <a:p>
            <a:endParaRPr kumimoji="0" lang="en-US" sz="2400" b="1" i="0" u="none" strike="noStrike" kern="0" cap="none" spc="0" normalizeH="0" baseline="0" noProof="0" dirty="0">
              <a:ln>
                <a:noFill/>
              </a:ln>
              <a:solidFill>
                <a:srgbClr val="FEFFFD"/>
              </a:solidFill>
              <a:effectLst/>
              <a:uLnTx/>
              <a:uFillTx/>
              <a:latin typeface="Arial Rounded MT Bold" panose="020F0704030504030204" pitchFamily="34" charset="0"/>
              <a:ea typeface="+mj-ea"/>
            </a:endParaRPr>
          </a:p>
          <a:p>
            <a:endParaRPr lang="en-US" sz="2400" dirty="0">
              <a:solidFill>
                <a:srgbClr val="FEFFFD"/>
              </a:solidFill>
              <a:latin typeface="Arial Rounded MT Bold" panose="020F0704030504030204" pitchFamily="34" charset="0"/>
              <a:ea typeface="+mj-ea"/>
            </a:endParaRPr>
          </a:p>
          <a:p>
            <a:endParaRPr kumimoji="0" lang="en-US" sz="2400" b="1" i="0" u="none" strike="noStrike" kern="0" cap="none" spc="0" normalizeH="0" baseline="0" noProof="0" dirty="0">
              <a:ln>
                <a:noFill/>
              </a:ln>
              <a:solidFill>
                <a:srgbClr val="FEFFFD"/>
              </a:solidFill>
              <a:effectLst/>
              <a:uLnTx/>
              <a:uFillTx/>
              <a:latin typeface="Arial Rounded MT Bold" panose="020F0704030504030204" pitchFamily="34" charset="0"/>
              <a:ea typeface="+mj-ea"/>
            </a:endParaRPr>
          </a:p>
          <a:p>
            <a:r>
              <a:rPr kumimoji="0" lang="en-US" sz="2400" b="1" i="0" u="none" strike="noStrike" kern="0" cap="none" spc="0" normalizeH="0" baseline="0" noProof="0" dirty="0">
                <a:ln>
                  <a:noFill/>
                </a:ln>
                <a:solidFill>
                  <a:srgbClr val="FEFFFD"/>
                </a:solidFill>
                <a:effectLst/>
                <a:uLnTx/>
                <a:uFillTx/>
                <a:latin typeface="Arial Rounded MT Bold" panose="020F0704030504030204" pitchFamily="34" charset="0"/>
                <a:ea typeface="+mj-ea"/>
              </a:rPr>
              <a:t>COLLABORATED  WITH</a:t>
            </a:r>
          </a:p>
          <a:p>
            <a:endParaRPr kumimoji="0" lang="en-US" sz="2400" b="1" i="0" u="none" strike="noStrike" kern="0" cap="none" spc="0" normalizeH="0" baseline="0" noProof="0" dirty="0">
              <a:ln>
                <a:noFill/>
              </a:ln>
              <a:solidFill>
                <a:srgbClr val="FEFFFD"/>
              </a:solidFill>
              <a:effectLst/>
              <a:uLnTx/>
              <a:uFillTx/>
              <a:latin typeface="Arial Rounded MT Bold" panose="020F0704030504030204" pitchFamily="34" charset="0"/>
              <a:ea typeface="+mj-ea"/>
            </a:endParaRPr>
          </a:p>
          <a:p>
            <a:pPr algn="l"/>
            <a:r>
              <a:rPr lang="en-US" sz="2400" spc="-55" dirty="0">
                <a:solidFill>
                  <a:srgbClr val="FEFFFD"/>
                </a:solidFill>
                <a:latin typeface="Verdana"/>
                <a:cs typeface="Verdana"/>
              </a:rPr>
              <a:t>ADRITA RAHMAN BUSHRA    20-43367-1</a:t>
            </a:r>
            <a:endParaRPr lang="en-US" sz="2400" dirty="0">
              <a:latin typeface="Verdana"/>
              <a:cs typeface="Verdana"/>
            </a:endParaRPr>
          </a:p>
          <a:p>
            <a:pPr algn="l"/>
            <a:r>
              <a:rPr lang="en-US" sz="2400" spc="-55" dirty="0">
                <a:solidFill>
                  <a:srgbClr val="FEFFFD"/>
                </a:solidFill>
                <a:latin typeface="Verdana"/>
                <a:cs typeface="Verdana"/>
              </a:rPr>
              <a:t>MD. NAFIS ULFAT                   20-42248-1</a:t>
            </a:r>
            <a:endParaRPr lang="en-US" sz="2400" dirty="0">
              <a:latin typeface="Verdana"/>
              <a:cs typeface="Verdana"/>
            </a:endParaRPr>
          </a:p>
          <a:p>
            <a:pPr algn="l"/>
            <a:r>
              <a:rPr lang="en-US" sz="2400" spc="-55" dirty="0">
                <a:solidFill>
                  <a:srgbClr val="FEFFFD"/>
                </a:solidFill>
                <a:latin typeface="Verdana"/>
                <a:cs typeface="Verdana"/>
              </a:rPr>
              <a:t>MD. MUZAHIDUL ISLAM         20-43841-2</a:t>
            </a:r>
            <a:endParaRPr lang="en-US" sz="2400" dirty="0">
              <a:latin typeface="Verdana"/>
              <a:cs typeface="Verdana"/>
            </a:endParaRPr>
          </a:p>
          <a:p>
            <a:pPr algn="l"/>
            <a:r>
              <a:rPr lang="en-US" sz="2400" spc="-55" dirty="0">
                <a:solidFill>
                  <a:srgbClr val="FEFFFD"/>
                </a:solidFill>
                <a:latin typeface="Verdana"/>
                <a:cs typeface="Verdana"/>
              </a:rPr>
              <a:t>TAZIN ALAM                            20-43848-2</a:t>
            </a:r>
            <a:endParaRPr lang="en-US" sz="2400" dirty="0">
              <a:latin typeface="Verdana"/>
              <a:cs typeface="Verdana"/>
            </a:endParaRPr>
          </a:p>
          <a:p>
            <a:endParaRPr lang="en-US" sz="2400" dirty="0">
              <a:latin typeface="Arial Rounded MT Bold" panose="020F070403050403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2D98-7648-4994-A805-139F7E6407A5}"/>
              </a:ext>
            </a:extLst>
          </p:cNvPr>
          <p:cNvSpPr>
            <a:spLocks noGrp="1"/>
          </p:cNvSpPr>
          <p:nvPr>
            <p:ph type="ctrTitle"/>
          </p:nvPr>
        </p:nvSpPr>
        <p:spPr>
          <a:xfrm>
            <a:off x="533400" y="-114300"/>
            <a:ext cx="15543719" cy="923330"/>
          </a:xfrm>
        </p:spPr>
        <p:txBody>
          <a:bodyPr/>
          <a:lstStyle/>
          <a:p>
            <a:pPr algn="ctr"/>
            <a:r>
              <a:rPr lang="en-ID" sz="6000" dirty="0">
                <a:solidFill>
                  <a:schemeClr val="bg1"/>
                </a:solidFill>
                <a:latin typeface="Britannic Bold" panose="020B0903060703020204" pitchFamily="34" charset="0"/>
              </a:rPr>
              <a:t>Brain-storming on the topic</a:t>
            </a:r>
          </a:p>
        </p:txBody>
      </p:sp>
      <p:sp>
        <p:nvSpPr>
          <p:cNvPr id="3" name="Subtitle 2">
            <a:extLst>
              <a:ext uri="{FF2B5EF4-FFF2-40B4-BE49-F238E27FC236}">
                <a16:creationId xmlns:a16="http://schemas.microsoft.com/office/drawing/2014/main" id="{0ECBD11D-ABDE-4640-AF65-B94314C5EC3D}"/>
              </a:ext>
            </a:extLst>
          </p:cNvPr>
          <p:cNvSpPr>
            <a:spLocks noGrp="1"/>
          </p:cNvSpPr>
          <p:nvPr>
            <p:ph type="subTitle" idx="4"/>
          </p:nvPr>
        </p:nvSpPr>
        <p:spPr>
          <a:xfrm>
            <a:off x="3581400" y="1104900"/>
            <a:ext cx="11430000" cy="9971961"/>
          </a:xfrm>
        </p:spPr>
        <p:txBody>
          <a:bodyPr/>
          <a:lstStyle/>
          <a:p>
            <a:pPr marL="342900" indent="-342900">
              <a:buFont typeface="Wingdings" panose="05000000000000000000" pitchFamily="2" charset="2"/>
              <a:buChar char="Ø"/>
            </a:pPr>
            <a:r>
              <a:rPr lang="en-US" sz="2200" dirty="0">
                <a:solidFill>
                  <a:schemeClr val="bg1"/>
                </a:solidFill>
              </a:rPr>
              <a:t> </a:t>
            </a:r>
            <a:r>
              <a:rPr lang="en-US" sz="2400" dirty="0">
                <a:solidFill>
                  <a:schemeClr val="bg1"/>
                </a:solidFill>
              </a:rPr>
              <a:t>Team Member/ Employee </a:t>
            </a:r>
          </a:p>
          <a:p>
            <a:r>
              <a:rPr lang="en-US" sz="2400" dirty="0">
                <a:solidFill>
                  <a:schemeClr val="bg1"/>
                </a:solidFill>
              </a:rPr>
              <a:t>         Personal Information( Name, Address, NID, Parents’ Information)</a:t>
            </a:r>
          </a:p>
          <a:p>
            <a:r>
              <a:rPr lang="en-US" sz="2400" dirty="0">
                <a:solidFill>
                  <a:schemeClr val="bg1"/>
                </a:solidFill>
              </a:rPr>
              <a:t>         Education(At least HSC), Working Experience, Skill(Karate)</a:t>
            </a:r>
          </a:p>
          <a:p>
            <a:r>
              <a:rPr lang="en-US" sz="2400" dirty="0">
                <a:solidFill>
                  <a:schemeClr val="bg1"/>
                </a:solidFill>
              </a:rPr>
              <a:t>         Medical Certificate, Reference, Age Limitation (20-35) </a:t>
            </a:r>
          </a:p>
          <a:p>
            <a:endParaRPr lang="en-US" sz="2400" dirty="0">
              <a:solidFill>
                <a:schemeClr val="bg1"/>
              </a:solidFill>
            </a:endParaRPr>
          </a:p>
          <a:p>
            <a:pPr marL="342900" indent="-342900">
              <a:buFont typeface="Wingdings" panose="05000000000000000000" pitchFamily="2" charset="2"/>
              <a:buChar char="Ø"/>
            </a:pPr>
            <a:r>
              <a:rPr lang="en-US" sz="2400" dirty="0">
                <a:solidFill>
                  <a:schemeClr val="bg1"/>
                </a:solidFill>
              </a:rPr>
              <a:t>Customer</a:t>
            </a:r>
          </a:p>
          <a:p>
            <a:r>
              <a:rPr lang="en-US" sz="2400" dirty="0">
                <a:solidFill>
                  <a:schemeClr val="bg1"/>
                </a:solidFill>
              </a:rPr>
              <a:t>         Personal Information( Name, Address, NID)</a:t>
            </a:r>
          </a:p>
          <a:p>
            <a:r>
              <a:rPr lang="en-US" sz="2400" dirty="0">
                <a:solidFill>
                  <a:schemeClr val="bg1"/>
                </a:solidFill>
              </a:rPr>
              <a:t>         Service time</a:t>
            </a:r>
          </a:p>
          <a:p>
            <a:r>
              <a:rPr lang="en-US" sz="2400" dirty="0">
                <a:solidFill>
                  <a:schemeClr val="bg1"/>
                </a:solidFill>
              </a:rPr>
              <a:t>         Location</a:t>
            </a:r>
          </a:p>
          <a:p>
            <a:endParaRPr lang="en-US" sz="2400" dirty="0">
              <a:solidFill>
                <a:schemeClr val="bg1"/>
              </a:solidFill>
            </a:endParaRPr>
          </a:p>
          <a:p>
            <a:pPr marL="342900" indent="-342900">
              <a:buFont typeface="Wingdings" panose="05000000000000000000" pitchFamily="2" charset="2"/>
              <a:buChar char="Ø"/>
            </a:pPr>
            <a:r>
              <a:rPr lang="en-US" sz="2400" dirty="0">
                <a:solidFill>
                  <a:schemeClr val="bg1"/>
                </a:solidFill>
              </a:rPr>
              <a:t> Service option</a:t>
            </a:r>
          </a:p>
          <a:p>
            <a:r>
              <a:rPr lang="en-US" sz="2400" dirty="0">
                <a:solidFill>
                  <a:schemeClr val="bg1"/>
                </a:solidFill>
              </a:rPr>
              <a:t>         Security</a:t>
            </a:r>
          </a:p>
          <a:p>
            <a:r>
              <a:rPr lang="en-US" sz="2400" dirty="0">
                <a:solidFill>
                  <a:schemeClr val="bg1"/>
                </a:solidFill>
              </a:rPr>
              <a:t>         Baby-sitting(Only For Girls)</a:t>
            </a:r>
          </a:p>
          <a:p>
            <a:r>
              <a:rPr lang="en-US" sz="2400" dirty="0">
                <a:solidFill>
                  <a:schemeClr val="bg1"/>
                </a:solidFill>
              </a:rPr>
              <a:t>         Delivery </a:t>
            </a:r>
          </a:p>
          <a:p>
            <a:endParaRPr lang="en-US" sz="2400" dirty="0">
              <a:solidFill>
                <a:schemeClr val="bg1"/>
              </a:solidFill>
            </a:endParaRPr>
          </a:p>
          <a:p>
            <a:pPr marL="342900" indent="-342900">
              <a:buFont typeface="Wingdings" panose="05000000000000000000" pitchFamily="2" charset="2"/>
              <a:buChar char="Ø"/>
            </a:pPr>
            <a:r>
              <a:rPr lang="en-US" sz="2400" dirty="0">
                <a:solidFill>
                  <a:schemeClr val="bg1"/>
                </a:solidFill>
              </a:rPr>
              <a:t> Working hour</a:t>
            </a:r>
          </a:p>
          <a:p>
            <a:r>
              <a:rPr lang="en-US" sz="2400" dirty="0">
                <a:solidFill>
                  <a:schemeClr val="bg1"/>
                </a:solidFill>
              </a:rPr>
              <a:t>         2 hours(min)</a:t>
            </a:r>
          </a:p>
          <a:p>
            <a:r>
              <a:rPr lang="en-US" sz="2400" dirty="0">
                <a:solidFill>
                  <a:schemeClr val="bg1"/>
                </a:solidFill>
              </a:rPr>
              <a:t>         6 hours</a:t>
            </a:r>
          </a:p>
          <a:p>
            <a:r>
              <a:rPr lang="en-US" sz="2400" dirty="0">
                <a:solidFill>
                  <a:schemeClr val="bg1"/>
                </a:solidFill>
              </a:rPr>
              <a:t>         8 hours</a:t>
            </a:r>
          </a:p>
          <a:p>
            <a:pPr marL="342900" indent="-342900">
              <a:buFont typeface="Wingdings" panose="05000000000000000000" pitchFamily="2" charset="2"/>
              <a:buChar char="Ø"/>
            </a:pPr>
            <a:r>
              <a:rPr lang="en-US" sz="2400" dirty="0">
                <a:solidFill>
                  <a:schemeClr val="bg1"/>
                </a:solidFill>
              </a:rPr>
              <a:t> Employee Location</a:t>
            </a:r>
          </a:p>
          <a:p>
            <a:pPr marL="342900" indent="-342900">
              <a:buFont typeface="Wingdings" panose="05000000000000000000" pitchFamily="2" charset="2"/>
              <a:buChar char="Ø"/>
            </a:pPr>
            <a:r>
              <a:rPr lang="en-US" sz="2400" dirty="0">
                <a:solidFill>
                  <a:schemeClr val="bg1"/>
                </a:solidFill>
              </a:rPr>
              <a:t> Customer review</a:t>
            </a:r>
          </a:p>
          <a:p>
            <a:pPr marL="342900" indent="-342900">
              <a:buFont typeface="Wingdings" panose="05000000000000000000" pitchFamily="2" charset="2"/>
              <a:buChar char="Ø"/>
            </a:pPr>
            <a:r>
              <a:rPr lang="en-US" sz="2400" dirty="0">
                <a:solidFill>
                  <a:schemeClr val="bg1"/>
                </a:solidFill>
              </a:rPr>
              <a:t> Payment </a:t>
            </a:r>
          </a:p>
          <a:p>
            <a:pPr marL="342900" indent="-342900">
              <a:buFont typeface="Wingdings" panose="05000000000000000000" pitchFamily="2" charset="2"/>
              <a:buChar char="Ø"/>
            </a:pPr>
            <a:r>
              <a:rPr lang="en-US" sz="2400" dirty="0">
                <a:solidFill>
                  <a:schemeClr val="bg1"/>
                </a:solidFill>
              </a:rPr>
              <a:t> Promotion(On customer rating)</a:t>
            </a:r>
          </a:p>
          <a:p>
            <a:pPr marL="342900" indent="-342900">
              <a:buFont typeface="Wingdings" panose="05000000000000000000" pitchFamily="2" charset="2"/>
              <a:buChar char="Ø"/>
            </a:pPr>
            <a:r>
              <a:rPr lang="en-US" sz="2400" dirty="0">
                <a:solidFill>
                  <a:schemeClr val="bg1"/>
                </a:solidFill>
              </a:rPr>
              <a:t> Hotline (call / massages)</a:t>
            </a:r>
          </a:p>
          <a:p>
            <a:endParaRPr lang="en-US" sz="2200" dirty="0">
              <a:solidFill>
                <a:schemeClr val="bg1"/>
              </a:solidFill>
            </a:endParaRPr>
          </a:p>
          <a:p>
            <a:endParaRPr lang="en-US" sz="2200" dirty="0">
              <a:solidFill>
                <a:schemeClr val="bg1"/>
              </a:solidFill>
            </a:endParaRPr>
          </a:p>
          <a:p>
            <a:endParaRPr lang="en-ID" sz="2800" dirty="0">
              <a:solidFill>
                <a:schemeClr val="bg1"/>
              </a:solidFill>
            </a:endParaRPr>
          </a:p>
        </p:txBody>
      </p:sp>
    </p:spTree>
    <p:extLst>
      <p:ext uri="{BB962C8B-B14F-4D97-AF65-F5344CB8AC3E}">
        <p14:creationId xmlns:p14="http://schemas.microsoft.com/office/powerpoint/2010/main" val="4615382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2D98-7648-4994-A805-139F7E6407A5}"/>
              </a:ext>
            </a:extLst>
          </p:cNvPr>
          <p:cNvSpPr>
            <a:spLocks noGrp="1"/>
          </p:cNvSpPr>
          <p:nvPr>
            <p:ph type="ctrTitle"/>
          </p:nvPr>
        </p:nvSpPr>
        <p:spPr>
          <a:xfrm>
            <a:off x="762000" y="495300"/>
            <a:ext cx="15543719" cy="923330"/>
          </a:xfrm>
        </p:spPr>
        <p:txBody>
          <a:bodyPr/>
          <a:lstStyle/>
          <a:p>
            <a:r>
              <a:rPr lang="en-US" sz="6000" spc="-5" dirty="0">
                <a:solidFill>
                  <a:schemeClr val="bg1"/>
                </a:solidFill>
                <a:latin typeface="Britannic Bold" panose="020B0903060703020204" pitchFamily="34" charset="0"/>
              </a:rPr>
              <a:t>TARGET MARKET AND AUDIENCE</a:t>
            </a:r>
            <a:endParaRPr lang="en-ID" sz="6000" dirty="0">
              <a:solidFill>
                <a:schemeClr val="bg1"/>
              </a:solidFill>
              <a:latin typeface="Britannic Bold" panose="020B0903060703020204" pitchFamily="34" charset="0"/>
            </a:endParaRPr>
          </a:p>
        </p:txBody>
      </p:sp>
      <p:sp>
        <p:nvSpPr>
          <p:cNvPr id="3" name="Subtitle 2">
            <a:extLst>
              <a:ext uri="{FF2B5EF4-FFF2-40B4-BE49-F238E27FC236}">
                <a16:creationId xmlns:a16="http://schemas.microsoft.com/office/drawing/2014/main" id="{0ECBD11D-ABDE-4640-AF65-B94314C5EC3D}"/>
              </a:ext>
            </a:extLst>
          </p:cNvPr>
          <p:cNvSpPr>
            <a:spLocks noGrp="1"/>
          </p:cNvSpPr>
          <p:nvPr>
            <p:ph type="subTitle" idx="4"/>
          </p:nvPr>
        </p:nvSpPr>
        <p:spPr>
          <a:xfrm>
            <a:off x="609600" y="2628900"/>
            <a:ext cx="16154400" cy="6894195"/>
          </a:xfrm>
        </p:spPr>
        <p:txBody>
          <a:bodyPr/>
          <a:lstStyle/>
          <a:p>
            <a:pPr marL="571500" indent="-571500" algn="just">
              <a:buFont typeface="Wingdings" panose="05000000000000000000" pitchFamily="2" charset="2"/>
              <a:buChar char="Ø"/>
            </a:pPr>
            <a:r>
              <a:rPr lang="en-ID" sz="3600" dirty="0">
                <a:solidFill>
                  <a:schemeClr val="bg1"/>
                </a:solidFill>
                <a:latin typeface="Times New Roman" panose="02020603050405020304" pitchFamily="18" charset="0"/>
                <a:cs typeface="Times New Roman" panose="02020603050405020304" pitchFamily="18" charset="0"/>
              </a:rPr>
              <a:t>We want to create a system which will provide on demand security services. Under this system there will be enough employees in both gender who will be ready for giving services whenever customers will request.</a:t>
            </a:r>
          </a:p>
          <a:p>
            <a:pPr algn="just"/>
            <a:endParaRPr lang="en-ID" sz="3600" dirty="0">
              <a:solidFill>
                <a:schemeClr val="bg1"/>
              </a:solidFill>
              <a:latin typeface="Times New Roman" panose="02020603050405020304" pitchFamily="18" charset="0"/>
              <a:cs typeface="Times New Roman" panose="02020603050405020304" pitchFamily="18" charset="0"/>
            </a:endParaRPr>
          </a:p>
          <a:p>
            <a:pPr marL="571500" indent="-571500" algn="just">
              <a:buFont typeface="Wingdings" panose="05000000000000000000" pitchFamily="2" charset="2"/>
              <a:buChar char="Ø"/>
            </a:pPr>
            <a:r>
              <a:rPr lang="en-ID" sz="3600" dirty="0">
                <a:solidFill>
                  <a:schemeClr val="bg1"/>
                </a:solidFill>
                <a:latin typeface="Times New Roman" panose="02020603050405020304" pitchFamily="18" charset="0"/>
                <a:cs typeface="Times New Roman" panose="02020603050405020304" pitchFamily="18" charset="0"/>
              </a:rPr>
              <a:t>Job Opportunity : </a:t>
            </a:r>
          </a:p>
          <a:p>
            <a:pPr algn="just"/>
            <a:r>
              <a:rPr lang="en-ID" sz="3600" dirty="0">
                <a:solidFill>
                  <a:schemeClr val="bg1"/>
                </a:solidFill>
                <a:latin typeface="Times New Roman" panose="02020603050405020304" pitchFamily="18" charset="0"/>
                <a:cs typeface="Times New Roman" panose="02020603050405020304" pitchFamily="18" charset="0"/>
              </a:rPr>
              <a:t>           </a:t>
            </a:r>
            <a:r>
              <a:rPr lang="en-ID" sz="3200" dirty="0">
                <a:solidFill>
                  <a:schemeClr val="bg1"/>
                </a:solidFill>
                <a:latin typeface="Times New Roman" panose="02020603050405020304" pitchFamily="18" charset="0"/>
                <a:cs typeface="Times New Roman" panose="02020603050405020304" pitchFamily="18" charset="0"/>
              </a:rPr>
              <a:t>As employees, there will work students, recently graduates who are searching for job and any candidate who can full-fill the job requirements. So, this system will target our job market by giving jobless’ work opportunity.</a:t>
            </a:r>
          </a:p>
          <a:p>
            <a:pPr algn="just"/>
            <a:endParaRPr lang="en-ID" sz="3600" dirty="0">
              <a:solidFill>
                <a:schemeClr val="bg1"/>
              </a:solidFill>
              <a:latin typeface="Times New Roman" panose="02020603050405020304" pitchFamily="18" charset="0"/>
              <a:cs typeface="Times New Roman" panose="02020603050405020304" pitchFamily="18" charset="0"/>
            </a:endParaRPr>
          </a:p>
          <a:p>
            <a:pPr marL="571500" indent="-571500" algn="just">
              <a:buFont typeface="Wingdings" panose="05000000000000000000" pitchFamily="2" charset="2"/>
              <a:buChar char="Ø"/>
            </a:pPr>
            <a:r>
              <a:rPr lang="en-ID" sz="3600" dirty="0">
                <a:solidFill>
                  <a:schemeClr val="bg1"/>
                </a:solidFill>
                <a:latin typeface="Times New Roman" panose="02020603050405020304" pitchFamily="18" charset="0"/>
                <a:cs typeface="Times New Roman" panose="02020603050405020304" pitchFamily="18" charset="0"/>
              </a:rPr>
              <a:t>Target Customer :</a:t>
            </a:r>
          </a:p>
          <a:p>
            <a:pPr algn="just"/>
            <a:r>
              <a:rPr lang="en-ID" sz="3200" dirty="0">
                <a:solidFill>
                  <a:schemeClr val="bg1"/>
                </a:solidFill>
                <a:latin typeface="Times New Roman" panose="02020603050405020304" pitchFamily="18" charset="0"/>
                <a:cs typeface="Times New Roman" panose="02020603050405020304" pitchFamily="18" charset="0"/>
              </a:rPr>
              <a:t>             The main audience would be general people. They will be able to request for services like security, baby-sitting, delivery home made products through this system whenever they are on need. </a:t>
            </a:r>
          </a:p>
        </p:txBody>
      </p:sp>
    </p:spTree>
    <p:extLst>
      <p:ext uri="{BB962C8B-B14F-4D97-AF65-F5344CB8AC3E}">
        <p14:creationId xmlns:p14="http://schemas.microsoft.com/office/powerpoint/2010/main" val="39217595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2D98-7648-4994-A805-139F7E6407A5}"/>
              </a:ext>
            </a:extLst>
          </p:cNvPr>
          <p:cNvSpPr>
            <a:spLocks noGrp="1"/>
          </p:cNvSpPr>
          <p:nvPr>
            <p:ph type="ctrTitle"/>
          </p:nvPr>
        </p:nvSpPr>
        <p:spPr>
          <a:xfrm>
            <a:off x="685800" y="114300"/>
            <a:ext cx="15543719" cy="923330"/>
          </a:xfrm>
        </p:spPr>
        <p:txBody>
          <a:bodyPr/>
          <a:lstStyle/>
          <a:p>
            <a:r>
              <a:rPr lang="en-US" sz="6000" b="0" i="0" dirty="0">
                <a:solidFill>
                  <a:schemeClr val="bg1"/>
                </a:solidFill>
                <a:effectLst/>
                <a:latin typeface="Britannic Bold" panose="020B0903060703020204" pitchFamily="34" charset="0"/>
              </a:rPr>
              <a:t>Project’s Needs, Opportunity &amp; Problem</a:t>
            </a:r>
            <a:endParaRPr lang="en-ID" sz="6000" dirty="0">
              <a:solidFill>
                <a:schemeClr val="bg1"/>
              </a:solidFill>
              <a:latin typeface="Britannic Bold" panose="020B0903060703020204" pitchFamily="34" charset="0"/>
            </a:endParaRPr>
          </a:p>
        </p:txBody>
      </p:sp>
      <p:sp>
        <p:nvSpPr>
          <p:cNvPr id="3" name="Subtitle 2">
            <a:extLst>
              <a:ext uri="{FF2B5EF4-FFF2-40B4-BE49-F238E27FC236}">
                <a16:creationId xmlns:a16="http://schemas.microsoft.com/office/drawing/2014/main" id="{0ECBD11D-ABDE-4640-AF65-B94314C5EC3D}"/>
              </a:ext>
            </a:extLst>
          </p:cNvPr>
          <p:cNvSpPr>
            <a:spLocks noGrp="1"/>
          </p:cNvSpPr>
          <p:nvPr>
            <p:ph type="subTitle" idx="4"/>
          </p:nvPr>
        </p:nvSpPr>
        <p:spPr>
          <a:xfrm>
            <a:off x="609600" y="1216402"/>
            <a:ext cx="17068800" cy="8956298"/>
          </a:xfrm>
        </p:spPr>
        <p:txBody>
          <a:bodyPr/>
          <a:lstStyle/>
          <a:p>
            <a:pPr marL="571500" indent="-571500" algn="just">
              <a:buFont typeface="Wingdings" panose="05000000000000000000" pitchFamily="2" charset="2"/>
              <a:buChar char="Ø"/>
            </a:pPr>
            <a:r>
              <a:rPr lang="en-ID" sz="3600" dirty="0">
                <a:solidFill>
                  <a:schemeClr val="bg1"/>
                </a:solidFill>
                <a:latin typeface="Times New Roman" panose="02020603050405020304" pitchFamily="18" charset="0"/>
                <a:cs typeface="Times New Roman" panose="02020603050405020304" pitchFamily="18" charset="0"/>
              </a:rPr>
              <a:t>Why we need this project?</a:t>
            </a:r>
          </a:p>
          <a:p>
            <a:pPr algn="just"/>
            <a:r>
              <a:rPr lang="en-ID" sz="2600" b="0" dirty="0">
                <a:solidFill>
                  <a:schemeClr val="bg1"/>
                </a:solidFill>
                <a:latin typeface="Times New Roman" panose="02020603050405020304" pitchFamily="18" charset="0"/>
                <a:cs typeface="Times New Roman" panose="02020603050405020304" pitchFamily="18" charset="0"/>
              </a:rPr>
              <a:t>      In our daily life sometimes we need to go outside at late night time for emergency work or when we visit any new place for working purpose or visiting we feel the need of a guide who can help us to know the place or give us security. A female student or worker also wants security when they need to travel at night time. Now-a-days it becomes so hard for working parents to take care of their children specially on the day time. During Covid-19 pandemic we feel the need of delivery small things like official paper, home made food to relatives house and so many things. By giving security guard who will ensure safety, baby-sitter for alone children or a delivery man who will deliver small domestic products from one place to another can solve those mentioned problem. To keep it those necessity in our mind we want develop this project that will provide all those services whenever customers request it for.</a:t>
            </a:r>
          </a:p>
          <a:p>
            <a:pPr algn="just"/>
            <a:endParaRPr lang="en-ID" sz="2400" b="0" dirty="0">
              <a:solidFill>
                <a:schemeClr val="bg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ID" sz="3600" dirty="0">
                <a:solidFill>
                  <a:schemeClr val="bg1"/>
                </a:solidFill>
                <a:latin typeface="Times New Roman" panose="02020603050405020304" pitchFamily="18" charset="0"/>
                <a:cs typeface="Times New Roman" panose="02020603050405020304" pitchFamily="18" charset="0"/>
              </a:rPr>
              <a:t> What opportunity will this project create?</a:t>
            </a:r>
            <a:endParaRPr lang="en-ID" sz="2400" dirty="0">
              <a:solidFill>
                <a:schemeClr val="bg1"/>
              </a:solidFill>
              <a:latin typeface="Times New Roman" panose="02020603050405020304" pitchFamily="18" charset="0"/>
              <a:cs typeface="Times New Roman" panose="02020603050405020304" pitchFamily="18" charset="0"/>
            </a:endParaRPr>
          </a:p>
          <a:p>
            <a:pPr algn="just"/>
            <a:r>
              <a:rPr lang="en-ID" sz="2600" b="0" dirty="0">
                <a:solidFill>
                  <a:schemeClr val="bg1"/>
                </a:solidFill>
                <a:latin typeface="Times New Roman" panose="02020603050405020304" pitchFamily="18" charset="0"/>
                <a:cs typeface="Times New Roman" panose="02020603050405020304" pitchFamily="18" charset="0"/>
              </a:rPr>
              <a:t>     This project will create the opportunity for both customer and employee. The students those need part time job, jobless who are in need of job, female students, all of them can earn money by giving those services to customer. And the general people who are the main customer will get service like security, baby care at day time just by sending request using this system. Overall it will create job sector for jobless and service sector for general people.</a:t>
            </a:r>
          </a:p>
          <a:p>
            <a:pPr algn="just"/>
            <a:endParaRPr lang="en-ID" sz="3600" b="0" dirty="0">
              <a:solidFill>
                <a:schemeClr val="bg1"/>
              </a:solidFill>
              <a:latin typeface="Times New Roman" panose="02020603050405020304" pitchFamily="18" charset="0"/>
              <a:cs typeface="Times New Roman" panose="02020603050405020304" pitchFamily="18" charset="0"/>
            </a:endParaRPr>
          </a:p>
          <a:p>
            <a:pPr marL="571500" indent="-571500" algn="just">
              <a:buFont typeface="Wingdings" panose="05000000000000000000" pitchFamily="2" charset="2"/>
              <a:buChar char="Ø"/>
            </a:pPr>
            <a:r>
              <a:rPr lang="en-ID" sz="3600" dirty="0">
                <a:solidFill>
                  <a:schemeClr val="bg1"/>
                </a:solidFill>
                <a:latin typeface="Times New Roman" panose="02020603050405020304" pitchFamily="18" charset="0"/>
                <a:cs typeface="Times New Roman" panose="02020603050405020304" pitchFamily="18" charset="0"/>
              </a:rPr>
              <a:t>What problem can be created?</a:t>
            </a:r>
          </a:p>
          <a:p>
            <a:pPr algn="just"/>
            <a:r>
              <a:rPr lang="en-ID" sz="2600" b="0" dirty="0">
                <a:solidFill>
                  <a:schemeClr val="bg1"/>
                </a:solidFill>
                <a:latin typeface="Times New Roman" panose="02020603050405020304" pitchFamily="18" charset="0"/>
                <a:cs typeface="Times New Roman" panose="02020603050405020304" pitchFamily="18" charset="0"/>
              </a:rPr>
              <a:t>    As it will be an on demand security system, so sometimes it can be happened that enough employees are not available in some region, or after requesting, customer would not get service on time due to traffic problem. Then, female employee will not be available after 10 PM. All of those can be negative side for this system service.</a:t>
            </a:r>
          </a:p>
          <a:p>
            <a:pPr algn="just"/>
            <a:endParaRPr lang="en-ID" sz="2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085695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2D98-7648-4994-A805-139F7E6407A5}"/>
              </a:ext>
            </a:extLst>
          </p:cNvPr>
          <p:cNvSpPr>
            <a:spLocks noGrp="1"/>
          </p:cNvSpPr>
          <p:nvPr>
            <p:ph type="ctrTitle"/>
          </p:nvPr>
        </p:nvSpPr>
        <p:spPr>
          <a:xfrm>
            <a:off x="1447800" y="571500"/>
            <a:ext cx="15543719" cy="923330"/>
          </a:xfrm>
        </p:spPr>
        <p:txBody>
          <a:bodyPr/>
          <a:lstStyle/>
          <a:p>
            <a:r>
              <a:rPr lang="en-US" sz="6000" dirty="0">
                <a:solidFill>
                  <a:schemeClr val="bg1"/>
                </a:solidFill>
                <a:latin typeface="Britannic Bold" panose="020B0903060703020204" pitchFamily="34" charset="0"/>
              </a:rPr>
              <a:t>Project’s Purpose &amp; Basic Functionality</a:t>
            </a:r>
            <a:endParaRPr lang="en-ID" sz="6000" dirty="0">
              <a:solidFill>
                <a:schemeClr val="bg1"/>
              </a:solidFill>
              <a:latin typeface="Britannic Bold" panose="020B0903060703020204" pitchFamily="34" charset="0"/>
            </a:endParaRPr>
          </a:p>
        </p:txBody>
      </p:sp>
      <p:sp>
        <p:nvSpPr>
          <p:cNvPr id="3" name="Subtitle 2">
            <a:extLst>
              <a:ext uri="{FF2B5EF4-FFF2-40B4-BE49-F238E27FC236}">
                <a16:creationId xmlns:a16="http://schemas.microsoft.com/office/drawing/2014/main" id="{0ECBD11D-ABDE-4640-AF65-B94314C5EC3D}"/>
              </a:ext>
            </a:extLst>
          </p:cNvPr>
          <p:cNvSpPr>
            <a:spLocks noGrp="1"/>
          </p:cNvSpPr>
          <p:nvPr>
            <p:ph type="subTitle" idx="4"/>
          </p:nvPr>
        </p:nvSpPr>
        <p:spPr>
          <a:xfrm>
            <a:off x="685259" y="1866900"/>
            <a:ext cx="17068800" cy="6432530"/>
          </a:xfrm>
        </p:spPr>
        <p:txBody>
          <a:bodyPr/>
          <a:lstStyle/>
          <a:p>
            <a:pPr marL="571500" indent="-571500" algn="just">
              <a:buFont typeface="Wingdings" panose="05000000000000000000" pitchFamily="2" charset="2"/>
              <a:buChar char="Ø"/>
            </a:pPr>
            <a:r>
              <a:rPr lang="en-ID" sz="3600" dirty="0">
                <a:solidFill>
                  <a:schemeClr val="bg1"/>
                </a:solidFill>
                <a:latin typeface="Times New Roman" panose="02020603050405020304" pitchFamily="18" charset="0"/>
                <a:cs typeface="Times New Roman" panose="02020603050405020304" pitchFamily="18" charset="0"/>
              </a:rPr>
              <a:t>Solving Security Problem </a:t>
            </a:r>
          </a:p>
          <a:p>
            <a:pPr algn="just"/>
            <a:r>
              <a:rPr lang="en-ID" sz="2600" b="0" dirty="0">
                <a:solidFill>
                  <a:schemeClr val="bg1"/>
                </a:solidFill>
                <a:latin typeface="Times New Roman" panose="02020603050405020304" pitchFamily="18" charset="0"/>
                <a:cs typeface="Times New Roman" panose="02020603050405020304" pitchFamily="18" charset="0"/>
              </a:rPr>
              <a:t>      Our Project is  concern about to help common people with security especially women and children security .According  to report it says daily 13 Females are  being raped. The unregistered number is far more. The female Harassment in  public places even outside of the school college are very alarming. Eve teasing rate is also high in our country. Our software and the ecosystem will solve this problem. The need for baby siting is increasing rapidly. As women's are now working along side man they need a person to watch their babies. So a platform of baby sitters  will help to fulfil the requirement of them.</a:t>
            </a:r>
          </a:p>
          <a:p>
            <a:pPr algn="just"/>
            <a:endParaRPr lang="en-ID" sz="2400" b="0" dirty="0">
              <a:solidFill>
                <a:schemeClr val="bg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ID" sz="3600" dirty="0">
                <a:solidFill>
                  <a:schemeClr val="bg1"/>
                </a:solidFill>
                <a:latin typeface="Times New Roman" panose="02020603050405020304" pitchFamily="18" charset="0"/>
                <a:cs typeface="Times New Roman" panose="02020603050405020304" pitchFamily="18" charset="0"/>
              </a:rPr>
              <a:t> Creating new job</a:t>
            </a:r>
            <a:endParaRPr lang="en-ID" sz="2400" dirty="0">
              <a:solidFill>
                <a:schemeClr val="bg1"/>
              </a:solidFill>
              <a:latin typeface="Times New Roman" panose="02020603050405020304" pitchFamily="18" charset="0"/>
              <a:cs typeface="Times New Roman" panose="02020603050405020304" pitchFamily="18" charset="0"/>
            </a:endParaRPr>
          </a:p>
          <a:p>
            <a:pPr algn="just"/>
            <a:r>
              <a:rPr lang="en-ID" sz="2600" b="0" dirty="0">
                <a:solidFill>
                  <a:schemeClr val="bg1"/>
                </a:solidFill>
                <a:latin typeface="Times New Roman" panose="02020603050405020304" pitchFamily="18" charset="0"/>
                <a:cs typeface="Times New Roman" panose="02020603050405020304" pitchFamily="18" charset="0"/>
              </a:rPr>
              <a:t>     This Project will create new jobs. For protecting girls third genders peoples can be used . Delivery  system will create a lot of new jobs. New ecosystem will created for persons . Unemployed young people will get job for baby sitting .</a:t>
            </a:r>
            <a:endParaRPr lang="en-ID" sz="3600" b="0" dirty="0">
              <a:solidFill>
                <a:schemeClr val="bg1"/>
              </a:solidFill>
              <a:latin typeface="Times New Roman" panose="02020603050405020304" pitchFamily="18" charset="0"/>
              <a:cs typeface="Times New Roman" panose="02020603050405020304" pitchFamily="18" charset="0"/>
            </a:endParaRPr>
          </a:p>
          <a:p>
            <a:pPr marL="571500" indent="-571500" algn="just">
              <a:buFont typeface="Wingdings" panose="05000000000000000000" pitchFamily="2" charset="2"/>
              <a:buChar char="Ø"/>
            </a:pPr>
            <a:r>
              <a:rPr lang="en-ID" sz="3600" dirty="0">
                <a:solidFill>
                  <a:schemeClr val="bg1"/>
                </a:solidFill>
                <a:latin typeface="Times New Roman" panose="02020603050405020304" pitchFamily="18" charset="0"/>
                <a:cs typeface="Times New Roman" panose="02020603050405020304" pitchFamily="18" charset="0"/>
              </a:rPr>
              <a:t>Economical Impact</a:t>
            </a:r>
          </a:p>
          <a:p>
            <a:pPr algn="just"/>
            <a:r>
              <a:rPr lang="en-ID" sz="2600" b="0" dirty="0">
                <a:solidFill>
                  <a:schemeClr val="bg1"/>
                </a:solidFill>
                <a:latin typeface="Times New Roman" panose="02020603050405020304" pitchFamily="18" charset="0"/>
                <a:cs typeface="Times New Roman" panose="02020603050405020304" pitchFamily="18" charset="0"/>
              </a:rPr>
              <a:t>    Women are half of our population. We can  not neglect them to devolvement of our nation . They are more vulnerable than </a:t>
            </a:r>
            <a:r>
              <a:rPr lang="en-ID" sz="2600" b="0" dirty="0" err="1">
                <a:solidFill>
                  <a:schemeClr val="bg1"/>
                </a:solidFill>
                <a:latin typeface="Times New Roman" panose="02020603050405020304" pitchFamily="18" charset="0"/>
                <a:cs typeface="Times New Roman" panose="02020603050405020304" pitchFamily="18" charset="0"/>
              </a:rPr>
              <a:t>man.If</a:t>
            </a:r>
            <a:r>
              <a:rPr lang="en-ID" sz="2600" b="0" dirty="0">
                <a:solidFill>
                  <a:schemeClr val="bg1"/>
                </a:solidFill>
                <a:latin typeface="Times New Roman" panose="02020603050405020304" pitchFamily="18" charset="0"/>
                <a:cs typeface="Times New Roman" panose="02020603050405020304" pitchFamily="18" charset="0"/>
              </a:rPr>
              <a:t> women's are harassed this way they will lose confident to do work and achieve something. As result families will discourage for women education and work. As result we will lose a capable force from our country. For our system women will feel safe to travel at night be themselves everywhere .As result the economy of our country will increase</a:t>
            </a:r>
            <a:endParaRPr lang="en-ID" sz="2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813472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2D98-7648-4994-A805-139F7E6407A5}"/>
              </a:ext>
            </a:extLst>
          </p:cNvPr>
          <p:cNvSpPr>
            <a:spLocks noGrp="1"/>
          </p:cNvSpPr>
          <p:nvPr>
            <p:ph type="ctrTitle"/>
          </p:nvPr>
        </p:nvSpPr>
        <p:spPr>
          <a:xfrm>
            <a:off x="1447800" y="876300"/>
            <a:ext cx="15543719" cy="923330"/>
          </a:xfrm>
        </p:spPr>
        <p:txBody>
          <a:bodyPr/>
          <a:lstStyle/>
          <a:p>
            <a:r>
              <a:rPr lang="en-US" sz="6000" dirty="0">
                <a:solidFill>
                  <a:schemeClr val="bg1"/>
                </a:solidFill>
                <a:latin typeface="Britannic Bold" panose="020B0903060703020204" pitchFamily="34" charset="0"/>
              </a:rPr>
              <a:t>Project’s Purpose &amp; Basic Functionality</a:t>
            </a:r>
            <a:endParaRPr lang="en-ID" sz="6000" dirty="0">
              <a:solidFill>
                <a:schemeClr val="bg1"/>
              </a:solidFill>
              <a:latin typeface="Britannic Bold" panose="020B0903060703020204" pitchFamily="34" charset="0"/>
            </a:endParaRPr>
          </a:p>
        </p:txBody>
      </p:sp>
      <p:sp>
        <p:nvSpPr>
          <p:cNvPr id="3" name="Subtitle 2">
            <a:extLst>
              <a:ext uri="{FF2B5EF4-FFF2-40B4-BE49-F238E27FC236}">
                <a16:creationId xmlns:a16="http://schemas.microsoft.com/office/drawing/2014/main" id="{0ECBD11D-ABDE-4640-AF65-B94314C5EC3D}"/>
              </a:ext>
            </a:extLst>
          </p:cNvPr>
          <p:cNvSpPr>
            <a:spLocks noGrp="1"/>
          </p:cNvSpPr>
          <p:nvPr>
            <p:ph type="subTitle" idx="4"/>
          </p:nvPr>
        </p:nvSpPr>
        <p:spPr>
          <a:xfrm>
            <a:off x="533400" y="3314700"/>
            <a:ext cx="17068800" cy="5386090"/>
          </a:xfrm>
        </p:spPr>
        <p:txBody>
          <a:bodyPr/>
          <a:lstStyle/>
          <a:p>
            <a:pPr marL="571500" indent="-571500" algn="just">
              <a:buFont typeface="Wingdings" panose="05000000000000000000" pitchFamily="2" charset="2"/>
              <a:buChar char="Ø"/>
            </a:pPr>
            <a:r>
              <a:rPr lang="en-ID" sz="3600" dirty="0">
                <a:solidFill>
                  <a:schemeClr val="bg1"/>
                </a:solidFill>
                <a:latin typeface="Times New Roman" panose="02020603050405020304" pitchFamily="18" charset="0"/>
                <a:cs typeface="Times New Roman" panose="02020603050405020304" pitchFamily="18" charset="0"/>
              </a:rPr>
              <a:t>Security</a:t>
            </a:r>
          </a:p>
          <a:p>
            <a:pPr algn="just"/>
            <a:r>
              <a:rPr lang="en-ID" sz="2600" b="0" dirty="0">
                <a:solidFill>
                  <a:schemeClr val="bg1"/>
                </a:solidFill>
                <a:latin typeface="Times New Roman" panose="02020603050405020304" pitchFamily="18" charset="0"/>
                <a:cs typeface="Times New Roman" panose="02020603050405020304" pitchFamily="18" charset="0"/>
              </a:rPr>
              <a:t>      Our System will ensure the security of women and other person. It will have feature to call law enforcement agency  the distance to nearest safe place etc. People can purchase a safety kit from us for self defence.</a:t>
            </a:r>
          </a:p>
          <a:p>
            <a:pPr algn="just"/>
            <a:endParaRPr lang="en-ID" sz="2400" b="0" dirty="0">
              <a:solidFill>
                <a:schemeClr val="bg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ID" sz="3600" dirty="0">
                <a:solidFill>
                  <a:schemeClr val="bg1"/>
                </a:solidFill>
                <a:latin typeface="Times New Roman" panose="02020603050405020304" pitchFamily="18" charset="0"/>
                <a:cs typeface="Times New Roman" panose="02020603050405020304" pitchFamily="18" charset="0"/>
              </a:rPr>
              <a:t> Baby Sitting</a:t>
            </a:r>
            <a:endParaRPr lang="en-ID" sz="2400" dirty="0">
              <a:solidFill>
                <a:schemeClr val="bg1"/>
              </a:solidFill>
              <a:latin typeface="Times New Roman" panose="02020603050405020304" pitchFamily="18" charset="0"/>
              <a:cs typeface="Times New Roman" panose="02020603050405020304" pitchFamily="18" charset="0"/>
            </a:endParaRPr>
          </a:p>
          <a:p>
            <a:pPr algn="just"/>
            <a:r>
              <a:rPr lang="en-ID" sz="2600" b="0" dirty="0">
                <a:solidFill>
                  <a:schemeClr val="bg1"/>
                </a:solidFill>
                <a:latin typeface="Times New Roman" panose="02020603050405020304" pitchFamily="18" charset="0"/>
                <a:cs typeface="Times New Roman" panose="02020603050405020304" pitchFamily="18" charset="0"/>
              </a:rPr>
              <a:t>     Our software will have a baby sitting feature. A User can set date and time for baby sitters to appoint. Users also can see the condition of their baby through the app</a:t>
            </a:r>
          </a:p>
          <a:p>
            <a:pPr algn="just"/>
            <a:endParaRPr lang="en-ID" sz="3600" b="0" dirty="0">
              <a:solidFill>
                <a:schemeClr val="bg1"/>
              </a:solidFill>
              <a:latin typeface="Times New Roman" panose="02020603050405020304" pitchFamily="18" charset="0"/>
              <a:cs typeface="Times New Roman" panose="02020603050405020304" pitchFamily="18" charset="0"/>
            </a:endParaRPr>
          </a:p>
          <a:p>
            <a:pPr marL="571500" indent="-571500" algn="just">
              <a:buFont typeface="Wingdings" panose="05000000000000000000" pitchFamily="2" charset="2"/>
              <a:buChar char="Ø"/>
            </a:pPr>
            <a:r>
              <a:rPr lang="en-ID" sz="3600" dirty="0">
                <a:solidFill>
                  <a:schemeClr val="bg1"/>
                </a:solidFill>
                <a:latin typeface="Times New Roman" panose="02020603050405020304" pitchFamily="18" charset="0"/>
                <a:cs typeface="Times New Roman" panose="02020603050405020304" pitchFamily="18" charset="0"/>
              </a:rPr>
              <a:t>Delivery  Service</a:t>
            </a:r>
          </a:p>
          <a:p>
            <a:pPr algn="just"/>
            <a:r>
              <a:rPr lang="en-ID" sz="2600" b="0" dirty="0">
                <a:solidFill>
                  <a:schemeClr val="bg1"/>
                </a:solidFill>
                <a:latin typeface="Times New Roman" panose="02020603050405020304" pitchFamily="18" charset="0"/>
                <a:cs typeface="Times New Roman" panose="02020603050405020304" pitchFamily="18" charset="0"/>
              </a:rPr>
              <a:t>     House to house delivery service will implement in this system. Normally  traditional delivery service provider send service from a outlet to home . But in our system they can choose how they want to send the package. Pickup from door and delivery door will conducted</a:t>
            </a:r>
            <a:endParaRPr lang="en-ID" sz="2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618456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7F09103-4450-4AB1-9E2C-59B6366049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2600" y="1257300"/>
            <a:ext cx="14325600" cy="7772400"/>
          </a:xfrm>
          <a:prstGeom prst="rect">
            <a:avLst/>
          </a:prstGeom>
        </p:spPr>
      </p:pic>
    </p:spTree>
    <p:extLst>
      <p:ext uri="{BB962C8B-B14F-4D97-AF65-F5344CB8AC3E}">
        <p14:creationId xmlns:p14="http://schemas.microsoft.com/office/powerpoint/2010/main" val="10991955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Template>
  <TotalTime>425</TotalTime>
  <Words>1016</Words>
  <Application>Microsoft Office PowerPoint</Application>
  <PresentationFormat>Custom</PresentationFormat>
  <Paragraphs>71</Paragraphs>
  <Slides>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vt:i4>
      </vt:variant>
    </vt:vector>
  </HeadingPairs>
  <TitlesOfParts>
    <vt:vector size="16" baseType="lpstr">
      <vt:lpstr>Algerian</vt:lpstr>
      <vt:lpstr>Arial Rounded MT Bold</vt:lpstr>
      <vt:lpstr>Britannic Bold</vt:lpstr>
      <vt:lpstr>Calibri</vt:lpstr>
      <vt:lpstr>Roboto</vt:lpstr>
      <vt:lpstr>Times New Roman</vt:lpstr>
      <vt:lpstr>Verdana</vt:lpstr>
      <vt:lpstr>Wingdings</vt:lpstr>
      <vt:lpstr>Office Theme</vt:lpstr>
      <vt:lpstr> </vt:lpstr>
      <vt:lpstr>Brain-storming on the topic</vt:lpstr>
      <vt:lpstr>TARGET MARKET AND AUDIENCE</vt:lpstr>
      <vt:lpstr>Project’s Needs, Opportunity &amp; Problem</vt:lpstr>
      <vt:lpstr>Project’s Purpose &amp; Basic Functionality</vt:lpstr>
      <vt:lpstr>Project’s Purpose &amp; Basic Functionality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White Photo-centric  5G Technology Technology Presentation</dc:title>
  <dc:creator>SAZZAD</dc:creator>
  <cp:keywords>DAE3dLZamm4,BAEPvqoFlxY</cp:keywords>
  <cp:lastModifiedBy>ADRITA RAHMAN BUSHRA</cp:lastModifiedBy>
  <cp:revision>17</cp:revision>
  <dcterms:created xsi:type="dcterms:W3CDTF">2022-02-05T05:04:39Z</dcterms:created>
  <dcterms:modified xsi:type="dcterms:W3CDTF">2022-02-05T18:40:13Z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2022-02-05T00:00:00Z</vt:filetime>
  </property>
  <property fmtid="{D5CDD505-2E9C-101B-9397-08002B2CF9AE}" pid="3" name="Creator">
    <vt:lpwstr>Canva</vt:lpwstr>
  </property>
  <property fmtid="{D5CDD505-2E9C-101B-9397-08002B2CF9AE}" pid="4" name="LastSaved">
    <vt:filetime>2022-02-05T00:00:00Z</vt:filetime>
  </property>
</Properties>
</file>